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5" r:id="rId9"/>
    <p:sldId id="263" r:id="rId10"/>
    <p:sldId id="267" r:id="rId11"/>
    <p:sldId id="266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3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6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1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1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1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556E-F08C-47E6-9ADA-422A8121B45A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AE62-EE2A-4F23-B26C-4EB8ED6E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6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yzhang@unm.edu" TargetMode="External"/><Relationship Id="rId3" Type="http://schemas.openxmlformats.org/officeDocument/2006/relationships/hyperlink" Target="mailto:msb@unm.ed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phys.unm.edu/~opsci/sbaha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emf"/><Relationship Id="rId10" Type="http://schemas.openxmlformats.org/officeDocument/2006/relationships/image" Target="../media/image6.png"/><Relationship Id="rId4" Type="http://schemas.openxmlformats.org/officeDocument/2006/relationships/image" Target="../media/image1.e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.png"/><Relationship Id="rId5" Type="http://schemas.openxmlformats.org/officeDocument/2006/relationships/image" Target="../media/image32.png"/><Relationship Id="rId10" Type="http://schemas.openxmlformats.org/officeDocument/2006/relationships/image" Target="../media/image2.emf"/><Relationship Id="rId4" Type="http://schemas.openxmlformats.org/officeDocument/2006/relationships/image" Target="../media/image31.png"/><Relationship Id="rId9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7.jpeg"/><Relationship Id="rId7" Type="http://schemas.openxmlformats.org/officeDocument/2006/relationships/image" Target="../media/image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2.png"/><Relationship Id="rId7" Type="http://schemas.openxmlformats.org/officeDocument/2006/relationships/image" Target="../media/image1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12" Type="http://schemas.openxmlformats.org/officeDocument/2006/relationships/image" Target="../media/image56.jpe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5" Type="http://schemas.openxmlformats.org/officeDocument/2006/relationships/image" Target="../media/image1.emf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8.wmf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1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9.png"/><Relationship Id="rId7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7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23199" y="3721711"/>
            <a:ext cx="2712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. 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142" y="2350400"/>
            <a:ext cx="637445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" pitchFamily="34" charset="0"/>
                <a:cs typeface="Aharoni" pitchFamily="2" charset="-79"/>
              </a:rPr>
              <a:t>I</a:t>
            </a:r>
            <a:r>
              <a:rPr lang="en-US" b="1" dirty="0">
                <a:latin typeface="Arial" pitchFamily="34" charset="0"/>
                <a:cs typeface="Aharoni" pitchFamily="2" charset="-79"/>
              </a:rPr>
              <a:t>nstructor:</a:t>
            </a:r>
            <a:r>
              <a:rPr lang="en-US" dirty="0">
                <a:latin typeface="Arial" pitchFamily="34" charset="0"/>
                <a:cs typeface="Aharoni" pitchFamily="2" charset="-79"/>
              </a:rPr>
              <a:t> 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haroni" pitchFamily="2" charset="-79"/>
                <a:hlinkClick r:id="rId2"/>
              </a:rPr>
              <a:t>Mansoor Sheik-Bahae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haroni" pitchFamily="2" charset="-79"/>
              </a:rPr>
              <a:t>  </a:t>
            </a:r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haroni" pitchFamily="2" charset="-79"/>
              </a:rPr>
              <a:t>    </a:t>
            </a:r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     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                  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Office: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PAIS,   Room 2220 </a:t>
            </a:r>
            <a:r>
              <a:rPr lang="en-US" dirty="0">
                <a:latin typeface="Arial" pitchFamily="34" charset="0"/>
                <a:cs typeface="Arial" pitchFamily="34" charset="0"/>
              </a:rPr>
              <a:t>  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Phone: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226-3693  e-mail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msb@unm.edu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Office Hours: Make an appointment or stop by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9455" y="5689669"/>
            <a:ext cx="2337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TA:  </a:t>
            </a:r>
            <a:r>
              <a:rPr lang="en-US" sz="2000" dirty="0" err="1" smtClean="0"/>
              <a:t>Mingyang</a:t>
            </a:r>
            <a:r>
              <a:rPr lang="en-US" sz="2000" dirty="0" smtClean="0"/>
              <a:t> Zhang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500859" y="1318777"/>
            <a:ext cx="103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Textbook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0599" y="4141950"/>
            <a:ext cx="6021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final grade is weighted as follows: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lvl="0" indent="2841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Midterm </a:t>
            </a:r>
            <a:r>
              <a:rPr lang="en-US" dirty="0">
                <a:latin typeface="Arial" pitchFamily="34" charset="0"/>
                <a:cs typeface="Arial" pitchFamily="34" charset="0"/>
              </a:rPr>
              <a:t>Exam: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45%</a:t>
            </a:r>
          </a:p>
          <a:p>
            <a:pPr marL="285750" lvl="0" indent="2841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Final </a:t>
            </a:r>
            <a:r>
              <a:rPr lang="en-US" dirty="0">
                <a:latin typeface="Arial" pitchFamily="34" charset="0"/>
                <a:cs typeface="Arial" pitchFamily="34" charset="0"/>
              </a:rPr>
              <a:t>Project (paper + presentation):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40%</a:t>
            </a:r>
          </a:p>
          <a:p>
            <a:pPr marL="285750" lvl="0" indent="2841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Homework</a:t>
            </a:r>
            <a:r>
              <a:rPr lang="en-US" dirty="0">
                <a:latin typeface="Arial" pitchFamily="34" charset="0"/>
                <a:cs typeface="Arial" pitchFamily="34" charset="0"/>
              </a:rPr>
              <a:t>: 15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   (nearly every 2 weeks)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9448800" y="78371"/>
            <a:ext cx="1828800" cy="1192353"/>
            <a:chOff x="2640" y="624"/>
            <a:chExt cx="3024" cy="2544"/>
          </a:xfrm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7" descr="ose (4x6) trans_no_tx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59" y="1669966"/>
            <a:ext cx="1172052" cy="185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63639"/>
            <a:ext cx="7971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PHYC/ECE  568:   NONLINEAR OPTICS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16387"/>
            <a:ext cx="269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University of New Mexico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999" y="965290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Spring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2022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1639" y="6076188"/>
            <a:ext cx="212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myzhang@unm.edu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15226" y="532033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edition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5465" y="5366897"/>
            <a:ext cx="1132629" cy="1321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194" y="1340321"/>
            <a:ext cx="2808962" cy="804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000" y="3399971"/>
            <a:ext cx="1460164" cy="18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4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914400"/>
            <a:ext cx="18954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8486" y="1066800"/>
            <a:ext cx="30487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Nicholas Bloembergen</a:t>
            </a:r>
          </a:p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1962- 2017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Theoretical Foundations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3680" y="3320534"/>
            <a:ext cx="277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Nobel Prize in Physics, 1981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6998" y="6566088"/>
            <a:ext cx="283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(July 2011) in </a:t>
            </a:r>
            <a:r>
              <a:rPr lang="en-US" sz="1400" dirty="0" smtClean="0"/>
              <a:t>Hawaii  (NLO Meeting)</a:t>
            </a:r>
            <a:endParaRPr lang="en-US" sz="14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26" y="3927356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50" y="4778254"/>
            <a:ext cx="1820628" cy="1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20369" r="23929"/>
          <a:stretch/>
        </p:blipFill>
        <p:spPr bwMode="auto">
          <a:xfrm>
            <a:off x="8374835" y="4055563"/>
            <a:ext cx="2938627" cy="252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0" y="910709"/>
            <a:ext cx="1905000" cy="240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27" y="1023178"/>
            <a:ext cx="1581828" cy="2405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7612" y="1023178"/>
            <a:ext cx="1724172" cy="2405822"/>
          </a:xfrm>
          <a:prstGeom prst="rect">
            <a:avLst/>
          </a:prstGeom>
        </p:spPr>
      </p:pic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76200" y="5867400"/>
            <a:ext cx="1371600" cy="914400"/>
            <a:chOff x="2640" y="624"/>
            <a:chExt cx="3024" cy="2544"/>
          </a:xfrm>
        </p:grpSpPr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0" descr="ose (4x6) trans_no_tx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257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30" y="1143001"/>
            <a:ext cx="3181350" cy="220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416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31" y="4267200"/>
            <a:ext cx="366888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34" y="3581400"/>
            <a:ext cx="2171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47950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02593"/>
            <a:ext cx="742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Femtosecond Lasers, Frequency Combs and Optical Clocks</a:t>
            </a: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76200" y="5867400"/>
            <a:ext cx="1371600" cy="914400"/>
            <a:chOff x="2640" y="624"/>
            <a:chExt cx="3024" cy="2544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ose (4x6) trans_no_tx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192830" y="104709"/>
            <a:ext cx="466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NLO: A thriving field with multiple  application 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6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1" y="125128"/>
            <a:ext cx="8057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Nonlinear Optics  (X-ray bursts,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attosecond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pulses, and laser fusion)</a:t>
            </a:r>
          </a:p>
          <a:p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3"/>
          <a:stretch/>
        </p:blipFill>
        <p:spPr bwMode="auto">
          <a:xfrm>
            <a:off x="1676400" y="4876801"/>
            <a:ext cx="5128036" cy="17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271837"/>
            <a:ext cx="30956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59508"/>
            <a:ext cx="5315556" cy="294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52" y="762000"/>
            <a:ext cx="329464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06" y="4181475"/>
            <a:ext cx="3448050" cy="24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6200" y="5867400"/>
            <a:ext cx="1371600" cy="914400"/>
            <a:chOff x="2640" y="624"/>
            <a:chExt cx="3024" cy="2544"/>
          </a:xfrm>
        </p:grpSpPr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ose (4x6) trans_no_tx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390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5375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Other </a:t>
            </a:r>
            <a:r>
              <a:rPr lang="en-US" sz="3600" dirty="0" smtClean="0">
                <a:solidFill>
                  <a:srgbClr val="FF0000"/>
                </a:solidFill>
              </a:rPr>
              <a:t>Historical Perspectives (19</a:t>
            </a:r>
            <a:r>
              <a:rPr lang="en-US" sz="3600" baseline="30000" dirty="0" smtClean="0">
                <a:solidFill>
                  <a:srgbClr val="FF0000"/>
                </a:solidFill>
              </a:rPr>
              <a:t>th</a:t>
            </a:r>
            <a:r>
              <a:rPr lang="en-US" sz="3600" dirty="0" smtClean="0">
                <a:solidFill>
                  <a:srgbClr val="FF0000"/>
                </a:solidFill>
              </a:rPr>
              <a:t> Century)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90600"/>
            <a:ext cx="41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Faraday Effect (magneto-optic) - 1845: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1628" y="3276600"/>
            <a:ext cx="220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Kerr Effect-  1875: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1576" y="4800600"/>
            <a:ext cx="250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/>
              <a:t>Pockels</a:t>
            </a:r>
            <a:r>
              <a:rPr lang="en-US" dirty="0"/>
              <a:t> Effect-  1893: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18333" y="762000"/>
            <a:ext cx="1178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Book Antiqua" pitchFamily="18" charset="0"/>
              </a:rPr>
              <a:t>Michael Faraday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26724" y="2819400"/>
            <a:ext cx="761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Book Antiqua" pitchFamily="18" charset="0"/>
              </a:rPr>
              <a:t>John Kerr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73867" y="4965974"/>
            <a:ext cx="1210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Book Antiqua" pitchFamily="18" charset="0"/>
              </a:rPr>
              <a:t>Friedrich </a:t>
            </a:r>
            <a:r>
              <a:rPr lang="en-US" sz="1050" dirty="0" err="1">
                <a:latin typeface="Book Antiqua" pitchFamily="18" charset="0"/>
              </a:rPr>
              <a:t>Pockels</a:t>
            </a:r>
            <a:endParaRPr lang="en-US" sz="1050" dirty="0"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02" y="1229198"/>
            <a:ext cx="1874766" cy="141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941051"/>
            <a:ext cx="1240455" cy="167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70958" y="1773605"/>
                <a:ext cx="1663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958" y="1773605"/>
                <a:ext cx="16631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08041" y="148127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041" y="1481272"/>
                <a:ext cx="3960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28723" y="2362200"/>
                <a:ext cx="27490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𝑉𝑒𝑟𝑑𝑒𝑡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23" y="2362200"/>
                <a:ext cx="27490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915" y="3039809"/>
            <a:ext cx="1200625" cy="168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91" y="3956476"/>
            <a:ext cx="1243934" cy="2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16" y="2963398"/>
            <a:ext cx="2532049" cy="173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44" y="5046027"/>
            <a:ext cx="2095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 descr="D:\data\scientific\pocken\Pockel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567" y="5169932"/>
            <a:ext cx="1225972" cy="14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17752"/>
              </p:ext>
            </p:extLst>
          </p:nvPr>
        </p:nvGraphicFramePr>
        <p:xfrm>
          <a:off x="2356880" y="5410200"/>
          <a:ext cx="1637633" cy="44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13" imgW="749160" imgH="203040" progId="Equation.3">
                  <p:embed/>
                </p:oleObj>
              </mc:Choice>
              <mc:Fallback>
                <p:oleObj name="Equation" r:id="rId13" imgW="74916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880" y="5410200"/>
                        <a:ext cx="1637633" cy="443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76200" y="5867400"/>
            <a:ext cx="1371600" cy="914400"/>
            <a:chOff x="2640" y="624"/>
            <a:chExt cx="3024" cy="2544"/>
          </a:xfrm>
        </p:grpSpPr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3" descr="ose (4x6) trans_no_txt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4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1193"/>
            <a:ext cx="16002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1" y="976700"/>
            <a:ext cx="3020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Handbook of Nonlinear Optics</a:t>
            </a:r>
          </a:p>
          <a:p>
            <a:r>
              <a:rPr lang="en-US" i="1" dirty="0"/>
              <a:t>Richard Sutherland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78" y="4481137"/>
            <a:ext cx="1919663" cy="1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937" y="4267201"/>
            <a:ext cx="3381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Fundamentals of Nonlinear Optics</a:t>
            </a:r>
          </a:p>
          <a:p>
            <a:r>
              <a:rPr lang="en-US" i="1" dirty="0"/>
              <a:t>Peter Bowers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34" y="2133600"/>
            <a:ext cx="1978660" cy="197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23429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Photonics: Optical Electronics in Modern Communications </a:t>
            </a:r>
          </a:p>
          <a:p>
            <a:r>
              <a:rPr lang="en-US" i="1" dirty="0" err="1"/>
              <a:t>Amnon</a:t>
            </a:r>
            <a:r>
              <a:rPr lang="en-US" i="1" dirty="0"/>
              <a:t> </a:t>
            </a:r>
            <a:r>
              <a:rPr lang="en-US" i="1" dirty="0" err="1"/>
              <a:t>Yariv</a:t>
            </a:r>
            <a:r>
              <a:rPr lang="en-US" i="1" dirty="0"/>
              <a:t> and </a:t>
            </a:r>
            <a:r>
              <a:rPr lang="en-US" i="1" dirty="0" err="1"/>
              <a:t>Pochi</a:t>
            </a:r>
            <a:r>
              <a:rPr lang="en-US" i="1" dirty="0"/>
              <a:t> </a:t>
            </a:r>
            <a:r>
              <a:rPr lang="en-US" i="1" dirty="0" err="1"/>
              <a:t>Yeh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7140"/>
            <a:ext cx="240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References</a:t>
            </a:r>
          </a:p>
        </p:txBody>
      </p:sp>
    </p:spTree>
    <p:extLst>
      <p:ext uri="{BB962C8B-B14F-4D97-AF65-F5344CB8AC3E}">
        <p14:creationId xmlns:p14="http://schemas.microsoft.com/office/powerpoint/2010/main" val="9395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247"/>
              </p:ext>
            </p:extLst>
          </p:nvPr>
        </p:nvGraphicFramePr>
        <p:xfrm>
          <a:off x="1600200" y="762000"/>
          <a:ext cx="10287000" cy="5417442"/>
        </p:xfrm>
        <a:graphic>
          <a:graphicData uri="http://schemas.openxmlformats.org/drawingml/2006/table">
            <a:tbl>
              <a:tblPr/>
              <a:tblGrid>
                <a:gridCol w="1028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710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600" dirty="0"/>
                        <a:t> </a:t>
                      </a:r>
                      <a:r>
                        <a:rPr lang="en-US" sz="1600" dirty="0" smtClean="0">
                          <a:effectLst/>
                          <a:latin typeface="Times New Roman"/>
                        </a:rPr>
                        <a:t>Introduction  </a:t>
                      </a:r>
                      <a:r>
                        <a:rPr lang="en-US" sz="1600" dirty="0">
                          <a:effectLst/>
                          <a:latin typeface="Times New Roman"/>
                        </a:rPr>
                        <a:t>(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historical overview, applications of NLO</a:t>
                      </a:r>
                      <a:r>
                        <a:rPr lang="en-US" sz="1600" dirty="0">
                          <a:effectLst/>
                          <a:latin typeface="Times New Roman"/>
                        </a:rPr>
                        <a:t>)</a:t>
                      </a:r>
                      <a:endParaRPr lang="en-US" sz="1600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lang="en-US" sz="1600" dirty="0" smtClean="0">
                        <a:effectLst/>
                        <a:latin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600" dirty="0" smtClean="0">
                          <a:effectLst/>
                          <a:latin typeface="Times New Roman"/>
                        </a:rPr>
                        <a:t>Nonlinear </a:t>
                      </a:r>
                      <a:r>
                        <a:rPr lang="en-US" sz="1600" dirty="0">
                          <a:effectLst/>
                          <a:latin typeface="Times New Roman"/>
                        </a:rPr>
                        <a:t>Susceptibilities (</a:t>
                      </a:r>
                      <a:r>
                        <a:rPr lang="en-US" sz="1600" dirty="0">
                          <a:latin typeface="Symbol"/>
                        </a:rPr>
                        <a:t>c</a:t>
                      </a:r>
                      <a:r>
                        <a:rPr lang="en-US" sz="1600" i="1" baseline="30000" dirty="0">
                          <a:effectLst/>
                          <a:latin typeface="Times New Roman"/>
                        </a:rPr>
                        <a:t>(2)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 and  </a:t>
                      </a:r>
                      <a:r>
                        <a:rPr lang="en-US" sz="1600" dirty="0">
                          <a:latin typeface="Symbol"/>
                        </a:rPr>
                        <a:t>c</a:t>
                      </a:r>
                      <a:r>
                        <a:rPr lang="en-US" sz="1600" i="1" baseline="30000" dirty="0">
                          <a:effectLst/>
                          <a:latin typeface="Times New Roman"/>
                        </a:rPr>
                        <a:t>(3)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 processes, nonlinear refraction and absorption)</a:t>
                      </a:r>
                      <a:endParaRPr lang="en-US" sz="1600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lang="en-US" sz="1600" dirty="0" smtClean="0">
                        <a:effectLst/>
                        <a:latin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600" dirty="0" smtClean="0">
                          <a:effectLst/>
                          <a:latin typeface="Times New Roman"/>
                        </a:rPr>
                        <a:t>Classical </a:t>
                      </a:r>
                      <a:r>
                        <a:rPr lang="en-US" sz="1600" dirty="0" err="1">
                          <a:effectLst/>
                          <a:latin typeface="Times New Roman"/>
                        </a:rPr>
                        <a:t>Anharmonic</a:t>
                      </a:r>
                      <a:r>
                        <a:rPr lang="en-US" sz="1600" dirty="0">
                          <a:effectLst/>
                          <a:latin typeface="Times New Roman"/>
                        </a:rPr>
                        <a:t> Oscillator Model </a:t>
                      </a:r>
                      <a:endParaRPr lang="en-US" sz="1600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lang="en-US" sz="1600" dirty="0" smtClean="0">
                        <a:effectLst/>
                        <a:latin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600" dirty="0" smtClean="0">
                          <a:effectLst/>
                          <a:latin typeface="Times New Roman"/>
                        </a:rPr>
                        <a:t>Properties </a:t>
                      </a:r>
                      <a:r>
                        <a:rPr lang="en-US" sz="1600" dirty="0">
                          <a:effectLst/>
                          <a:latin typeface="Times New Roman"/>
                        </a:rPr>
                        <a:t>of Nonlinear Susceptibilities (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symmetries, </a:t>
                      </a:r>
                      <a:r>
                        <a:rPr lang="en-US" sz="1600" i="1" dirty="0" err="1">
                          <a:effectLst/>
                          <a:latin typeface="Times New Roman"/>
                        </a:rPr>
                        <a:t>Kramers-Kronig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 dispersion relations)</a:t>
                      </a:r>
                      <a:endParaRPr lang="en-US" sz="1600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lang="en-US" sz="1600" dirty="0" smtClean="0">
                        <a:effectLst/>
                        <a:latin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600" dirty="0" smtClean="0">
                          <a:effectLst/>
                          <a:latin typeface="Times New Roman"/>
                        </a:rPr>
                        <a:t>Wave </a:t>
                      </a:r>
                      <a:r>
                        <a:rPr lang="en-US" sz="1600" dirty="0">
                          <a:effectLst/>
                          <a:latin typeface="Times New Roman"/>
                        </a:rPr>
                        <a:t>Propagation in NLO Media (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coupled amplitude equations for </a:t>
                      </a:r>
                      <a:r>
                        <a:rPr lang="en-US" sz="1600" dirty="0">
                          <a:latin typeface="Symbol"/>
                        </a:rPr>
                        <a:t>c</a:t>
                      </a:r>
                      <a:r>
                        <a:rPr lang="en-US" sz="1600" i="1" baseline="30000" dirty="0">
                          <a:effectLst/>
                          <a:latin typeface="Times New Roman"/>
                        </a:rPr>
                        <a:t>(2)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 processes, phase matching, second harmonic generation, sum and difference frequency generation, optical parametric processes, cascading nonlinearities)</a:t>
                      </a:r>
                      <a:endParaRPr lang="en-US" sz="1600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lang="en-US" sz="1600" dirty="0" smtClean="0">
                        <a:effectLst/>
                        <a:latin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600" dirty="0" smtClean="0">
                          <a:effectLst/>
                          <a:latin typeface="Times New Roman"/>
                        </a:rPr>
                        <a:t>Quantum </a:t>
                      </a:r>
                      <a:r>
                        <a:rPr lang="en-US" sz="1600" dirty="0">
                          <a:effectLst/>
                          <a:latin typeface="Times New Roman"/>
                        </a:rPr>
                        <a:t>Mechanical Treatment of Nonlinear Susceptibilities</a:t>
                      </a:r>
                      <a:endParaRPr lang="en-US" sz="1600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lang="en-US" sz="1600" dirty="0" smtClean="0">
                        <a:latin typeface="Symbol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600" dirty="0" smtClean="0">
                          <a:latin typeface="Symbol"/>
                        </a:rPr>
                        <a:t>c</a:t>
                      </a:r>
                      <a:r>
                        <a:rPr lang="en-US" sz="1600" baseline="30000" dirty="0" smtClean="0">
                          <a:effectLst/>
                          <a:latin typeface="Times New Roman"/>
                        </a:rPr>
                        <a:t>(3</a:t>
                      </a:r>
                      <a:r>
                        <a:rPr lang="en-US" sz="1600" baseline="30000" dirty="0">
                          <a:effectLst/>
                          <a:latin typeface="Times New Roman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Times New Roman"/>
                        </a:rPr>
                        <a:t> Processes (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electronic, vibrational and rotational effects, optical Kerr effect, self-focusing, wave-mixing, </a:t>
                      </a:r>
                      <a:r>
                        <a:rPr lang="en-US" sz="1600" i="1" dirty="0" err="1">
                          <a:effectLst/>
                          <a:latin typeface="Times New Roman"/>
                        </a:rPr>
                        <a:t>bistability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, phase-conjugation, beam coupling, </a:t>
                      </a:r>
                      <a:r>
                        <a:rPr lang="en-US" sz="1600" i="1" dirty="0" err="1">
                          <a:effectLst/>
                          <a:latin typeface="Times New Roman"/>
                        </a:rPr>
                        <a:t>solitons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)</a:t>
                      </a:r>
                      <a:endParaRPr lang="en-US" sz="1600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lang="en-US" sz="1600" dirty="0" smtClean="0">
                        <a:effectLst/>
                        <a:latin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600" dirty="0" smtClean="0">
                          <a:effectLst/>
                          <a:latin typeface="Times New Roman"/>
                        </a:rPr>
                        <a:t>Photo-Refractive Nonlinearities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lang="en-US" sz="1600" dirty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600" dirty="0">
                          <a:effectLst/>
                          <a:latin typeface="Times New Roman"/>
                        </a:rPr>
                        <a:t>Stimulated Light Scattering (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stimulated Raman, </a:t>
                      </a:r>
                      <a:r>
                        <a:rPr lang="en-US" sz="1600" i="1" dirty="0" err="1">
                          <a:effectLst/>
                          <a:latin typeface="Times New Roman"/>
                        </a:rPr>
                        <a:t>Brillouin</a:t>
                      </a:r>
                      <a:r>
                        <a:rPr lang="en-US" sz="1600" i="1" dirty="0">
                          <a:effectLst/>
                          <a:latin typeface="Times New Roman"/>
                        </a:rPr>
                        <a:t>, and Rayleigh  scattering</a:t>
                      </a:r>
                      <a:r>
                        <a:rPr lang="en-US" sz="1600" i="1" dirty="0" smtClean="0">
                          <a:effectLst/>
                          <a:latin typeface="Times New Roman"/>
                        </a:rPr>
                        <a:t>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lang="en-US" sz="1600" i="1" dirty="0" smtClean="0">
                        <a:effectLst/>
                        <a:latin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600" i="0" dirty="0" smtClean="0">
                          <a:effectLst/>
                          <a:latin typeface="Times New Roman"/>
                        </a:rPr>
                        <a:t>Recent advances in  ultrafast</a:t>
                      </a:r>
                      <a:r>
                        <a:rPr lang="en-US" sz="1600" i="0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i="0" dirty="0" smtClean="0">
                          <a:effectLst/>
                          <a:latin typeface="Times New Roman"/>
                        </a:rPr>
                        <a:t>NLO (high</a:t>
                      </a:r>
                      <a:r>
                        <a:rPr lang="en-US" sz="1600" i="0" baseline="0" dirty="0" smtClean="0">
                          <a:effectLst/>
                          <a:latin typeface="Times New Roman"/>
                        </a:rPr>
                        <a:t>-harmonic generation, </a:t>
                      </a:r>
                      <a:r>
                        <a:rPr lang="en-US" sz="1600" i="0" baseline="0" dirty="0" err="1" smtClean="0">
                          <a:effectLst/>
                          <a:latin typeface="Times New Roman"/>
                        </a:rPr>
                        <a:t>atto</a:t>
                      </a:r>
                      <a:r>
                        <a:rPr lang="en-US" sz="1600" i="0" baseline="0" dirty="0" smtClean="0">
                          <a:effectLst/>
                          <a:latin typeface="Times New Roman"/>
                        </a:rPr>
                        <a:t>-physics, </a:t>
                      </a:r>
                      <a:r>
                        <a:rPr lang="en-US" sz="1600" i="0" dirty="0" smtClean="0">
                          <a:effectLst/>
                          <a:latin typeface="Times New Roman"/>
                        </a:rPr>
                        <a:t>terahertz</a:t>
                      </a:r>
                      <a:r>
                        <a:rPr lang="en-US" sz="1600" i="0" baseline="0" dirty="0" smtClean="0">
                          <a:effectLst/>
                          <a:latin typeface="Times New Roman"/>
                        </a:rPr>
                        <a:t>)</a:t>
                      </a:r>
                      <a:endParaRPr lang="en-US" sz="1600" i="0" dirty="0"/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1600" dirty="0">
                          <a:latin typeface="Times New Roman"/>
                        </a:rPr>
                        <a:t> 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52961" marR="52961" marT="26481" marB="264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200" y="5867400"/>
            <a:ext cx="1371600" cy="914400"/>
            <a:chOff x="2640" y="624"/>
            <a:chExt cx="3024" cy="2544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ose (4x6) trans_no_tx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4343400" y="57859"/>
            <a:ext cx="258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Syllabus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0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Nonlinear Optics?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925187" y="3816890"/>
            <a:ext cx="4540326" cy="216275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88000">
                <a:schemeClr val="accent2">
                  <a:tint val="15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28967" y="3663913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ym typeface="Symbol"/>
              </a:rPr>
              <a:t>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/>
              <a:t>           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930406" y="4048811"/>
            <a:ext cx="4542414" cy="25232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39741" y="3943285"/>
            <a:ext cx="421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ym typeface="Symbol"/>
              </a:rPr>
              <a:t></a:t>
            </a:r>
            <a:r>
              <a:rPr lang="en-US" baseline="-25000" dirty="0">
                <a:sym typeface="Symbol"/>
              </a:rPr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86968" y="827155"/>
            <a:ext cx="710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low intensities light </a:t>
            </a:r>
            <a:r>
              <a:rPr lang="en-US" dirty="0"/>
              <a:t>beams cross without any interaction (linear optics)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7746" y="2310218"/>
            <a:ext cx="1036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Light beams interact with each other, or </a:t>
            </a:r>
            <a:r>
              <a:rPr lang="en-US" sz="2000" b="1" u="sng" dirty="0" smtClean="0"/>
              <a:t>themselves at high intensities  </a:t>
            </a:r>
            <a:r>
              <a:rPr lang="en-US" sz="2000" b="1" u="sng" dirty="0"/>
              <a:t>(</a:t>
            </a:r>
            <a:r>
              <a:rPr lang="en-US" sz="2000" b="1" u="sng" dirty="0">
                <a:solidFill>
                  <a:srgbClr val="FF0000"/>
                </a:solidFill>
              </a:rPr>
              <a:t>nonlinear optics</a:t>
            </a:r>
            <a:r>
              <a:rPr lang="en-US" sz="2000" b="1" u="sng" dirty="0"/>
              <a:t>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359031" y="4340883"/>
            <a:ext cx="2499235" cy="2194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58266" y="4265962"/>
            <a:ext cx="268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ym typeface="Symbol"/>
              </a:rPr>
              <a:t></a:t>
            </a:r>
            <a:r>
              <a:rPr lang="en-US" baseline="-25000" dirty="0">
                <a:sym typeface="Symbol"/>
              </a:rPr>
              <a:t>1</a:t>
            </a:r>
            <a:r>
              <a:rPr lang="en-US" baseline="30000" dirty="0">
                <a:sym typeface="Symbol"/>
              </a:rPr>
              <a:t> </a:t>
            </a:r>
            <a:r>
              <a:rPr lang="en-US" dirty="0">
                <a:sym typeface="Symbol"/>
              </a:rPr>
              <a:t>± 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, </a:t>
            </a:r>
            <a:r>
              <a:rPr lang="en-US" dirty="0" smtClean="0">
                <a:sym typeface="Symbol"/>
              </a:rPr>
              <a:t>2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, </a:t>
            </a:r>
            <a:r>
              <a:rPr lang="en-US" dirty="0">
                <a:sym typeface="Symbol"/>
              </a:rPr>
              <a:t>2</a:t>
            </a:r>
            <a:r>
              <a:rPr lang="en-US" dirty="0" smtClean="0">
                <a:sym typeface="Symbol"/>
              </a:rPr>
              <a:t>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, 3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baseline="30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, 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50696" y="5228898"/>
            <a:ext cx="67492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Primary Manifestations: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sum, difference, harmonic frequency generation (new frequencies)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modulating refractive index and absorption </a:t>
            </a:r>
            <a:r>
              <a:rPr lang="en-US" dirty="0" smtClean="0"/>
              <a:t>coefficient; examples: 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941258"/>
              </p:ext>
            </p:extLst>
          </p:nvPr>
        </p:nvGraphicFramePr>
        <p:xfrm>
          <a:off x="9376890" y="5867400"/>
          <a:ext cx="9953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3" imgW="749160" imgH="457200" progId="Equation.3">
                  <p:embed/>
                </p:oleObj>
              </mc:Choice>
              <mc:Fallback>
                <p:oleObj name="Equation" r:id="rId3" imgW="749160" imgH="45720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6890" y="5867400"/>
                        <a:ext cx="9953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359031" y="3503963"/>
            <a:ext cx="762000" cy="1524001"/>
          </a:xfrm>
          <a:prstGeom prst="roundRect">
            <a:avLst/>
          </a:prstGeom>
          <a:solidFill>
            <a:srgbClr val="F2F2F2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00600" y="1308659"/>
                <a:ext cx="2158127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𝛻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308659"/>
                <a:ext cx="2158127" cy="524182"/>
              </a:xfrm>
              <a:prstGeom prst="rect">
                <a:avLst/>
              </a:prstGeom>
              <a:blipFill>
                <a:blip r:embed="rId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6200" y="2870017"/>
                <a:ext cx="3821431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70017"/>
                <a:ext cx="3821431" cy="295594"/>
              </a:xfrm>
              <a:prstGeom prst="rect">
                <a:avLst/>
              </a:prstGeom>
              <a:blipFill>
                <a:blip r:embed="rId6"/>
                <a:stretch>
                  <a:fillRect l="-1118" r="-175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612172" y="792413"/>
                <a:ext cx="1446743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172" y="792413"/>
                <a:ext cx="1446743" cy="387927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035944" y="4592863"/>
            <a:ext cx="13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ave mixing</a:t>
            </a:r>
            <a:endParaRPr lang="en-US" dirty="0"/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76200" y="5867400"/>
            <a:ext cx="1371600" cy="914400"/>
            <a:chOff x="2640" y="624"/>
            <a:chExt cx="3024" cy="2544"/>
          </a:xfrm>
        </p:grpSpPr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0" descr="ose (4x6) trans_no_tx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171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9" grpId="0"/>
      <p:bldP spid="16" grpId="0"/>
      <p:bldP spid="9" grpId="0" animBg="1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82"/>
          <p:cNvSpPr>
            <a:spLocks noChangeArrowheads="1" noChangeShapeType="1" noTextEdit="1"/>
          </p:cNvSpPr>
          <p:nvPr/>
        </p:nvSpPr>
        <p:spPr bwMode="auto">
          <a:xfrm>
            <a:off x="3657601" y="152401"/>
            <a:ext cx="4543425" cy="607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Controlling Light with Light</a:t>
            </a:r>
          </a:p>
        </p:txBody>
      </p: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4953000" y="4239402"/>
            <a:ext cx="2438400" cy="1930400"/>
            <a:chOff x="3456" y="2976"/>
            <a:chExt cx="1536" cy="1216"/>
          </a:xfrm>
        </p:grpSpPr>
        <p:pic>
          <p:nvPicPr>
            <p:cNvPr id="9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976"/>
              <a:ext cx="1536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84"/>
            <p:cNvSpPr txBox="1">
              <a:spLocks noChangeArrowheads="1"/>
            </p:cNvSpPr>
            <p:nvPr/>
          </p:nvSpPr>
          <p:spPr bwMode="auto">
            <a:xfrm>
              <a:off x="3590" y="3959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Optical Computers !</a:t>
              </a:r>
            </a:p>
          </p:txBody>
        </p:sp>
      </p:grpSp>
      <p:pic>
        <p:nvPicPr>
          <p:cNvPr id="11" name="Picture 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6667" b="63420"/>
          <a:stretch>
            <a:fillRect/>
          </a:stretch>
        </p:blipFill>
        <p:spPr bwMode="auto">
          <a:xfrm>
            <a:off x="3352800" y="1143000"/>
            <a:ext cx="608076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194576"/>
              </p:ext>
            </p:extLst>
          </p:nvPr>
        </p:nvGraphicFramePr>
        <p:xfrm>
          <a:off x="8738387" y="152400"/>
          <a:ext cx="139034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5" imgW="749160" imgH="457200" progId="Equation.DSMT4">
                  <p:embed/>
                </p:oleObj>
              </mc:Choice>
              <mc:Fallback>
                <p:oleObj name="Equation" r:id="rId5" imgW="74916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8387" y="152400"/>
                        <a:ext cx="139034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6200" y="5867400"/>
            <a:ext cx="1371600" cy="914400"/>
            <a:chOff x="2640" y="624"/>
            <a:chExt cx="3024" cy="2544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8" descr="ose (4x6) trans_no_tx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845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1961:  </a:t>
            </a:r>
            <a:r>
              <a:rPr lang="en-US" sz="3200" dirty="0" smtClean="0"/>
              <a:t>Second Harmonic Generation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33432"/>
            <a:ext cx="5130616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219200"/>
            <a:ext cx="2667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83882" y="3505200"/>
            <a:ext cx="26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Peter Franken (1929-1999)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219200"/>
            <a:ext cx="228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University of Michigan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1" y="87532"/>
            <a:ext cx="7103945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60</a:t>
            </a:r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Anniversary of Nonlinear Optics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72" y="4114801"/>
            <a:ext cx="8229600" cy="268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077201" y="3962400"/>
            <a:ext cx="1465145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28132" y="678665"/>
                <a:ext cx="1554080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132" y="678665"/>
                <a:ext cx="1554080" cy="387927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590800" y="4495800"/>
            <a:ext cx="9906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52400"/>
            <a:ext cx="8682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Second </a:t>
            </a:r>
            <a:r>
              <a:rPr lang="en-US" sz="2800" b="1" dirty="0"/>
              <a:t>H</a:t>
            </a:r>
            <a:r>
              <a:rPr lang="en-US" sz="2800" b="1" dirty="0" smtClean="0"/>
              <a:t>armonic Generation (SHG):  Green </a:t>
            </a:r>
            <a:r>
              <a:rPr lang="en-US" sz="2800" b="1" dirty="0"/>
              <a:t>Laser Pointer</a:t>
            </a:r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76200" y="5867400"/>
            <a:ext cx="1371600" cy="914400"/>
            <a:chOff x="2640" y="624"/>
            <a:chExt cx="3024" cy="2544"/>
          </a:xfrm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ose (4x6) trans_no_tx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066800"/>
            <a:ext cx="57340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1" y="87532"/>
            <a:ext cx="7103945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60</a:t>
            </a:r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nd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Anniversary of Nonlinear Optics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1961</a:t>
            </a:r>
            <a:r>
              <a:rPr lang="en-US" dirty="0" smtClean="0"/>
              <a:t>: two-photon absorption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4"/>
          <a:stretch/>
        </p:blipFill>
        <p:spPr bwMode="auto">
          <a:xfrm>
            <a:off x="1600201" y="2819400"/>
            <a:ext cx="297849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72" y="1175610"/>
            <a:ext cx="7924800" cy="151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6" b="8044"/>
          <a:stretch/>
        </p:blipFill>
        <p:spPr bwMode="auto">
          <a:xfrm>
            <a:off x="5029200" y="3058483"/>
            <a:ext cx="5334000" cy="302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8153401" y="1324924"/>
            <a:ext cx="1465145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6153835"/>
            <a:ext cx="1435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(one-photon)</a:t>
            </a:r>
          </a:p>
          <a:p>
            <a:r>
              <a:rPr lang="en-US" sz="1200" dirty="0"/>
              <a:t> fluorescence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4522" y="6165147"/>
            <a:ext cx="137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Two-photon</a:t>
            </a:r>
          </a:p>
          <a:p>
            <a:r>
              <a:rPr lang="en-US" sz="1200" dirty="0"/>
              <a:t> fluorescence (TPF)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6324" y="6165147"/>
            <a:ext cx="1375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Three-photon</a:t>
            </a:r>
          </a:p>
          <a:p>
            <a:r>
              <a:rPr lang="en-US" sz="1200" dirty="0"/>
              <a:t> fluorescence (3PF)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063601" y="695620"/>
                <a:ext cx="1611787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601" y="695620"/>
                <a:ext cx="1611787" cy="392993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49683" y="1324924"/>
                <a:ext cx="1439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683" y="1324924"/>
                <a:ext cx="143962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10815241" y="1155130"/>
            <a:ext cx="255706" cy="195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78868" y="1699720"/>
            <a:ext cx="2149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Two-photon absorption</a:t>
            </a:r>
            <a:endParaRPr lang="en-US" sz="1600" dirty="0"/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76200" y="5867400"/>
            <a:ext cx="1371600" cy="914400"/>
            <a:chOff x="2640" y="624"/>
            <a:chExt cx="3024" cy="2544"/>
          </a:xfrm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7" descr="ose (4x6) trans_no_tx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28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02093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42" y="3371850"/>
            <a:ext cx="4791959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91277" y="154767"/>
            <a:ext cx="4203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Two-photon microscopy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362450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3580" y="6292334"/>
            <a:ext cx="278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Two-photon polymerization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6200" y="5867400"/>
            <a:ext cx="1371600" cy="914400"/>
            <a:chOff x="2640" y="624"/>
            <a:chExt cx="3024" cy="2544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ose (4x6) trans_no_tx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480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Theoretical Foundations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891985"/>
            <a:ext cx="1828800" cy="2662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5240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Maria Goeppert-Mayer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(June 28, 1906 – February 20, 1972)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2223073"/>
            <a:ext cx="583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Two-photon absorption theory (</a:t>
            </a:r>
            <a:r>
              <a:rPr lang="en-US" u="sng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1931</a:t>
            </a:r>
            <a:r>
              <a:rPr lang="en-US" dirty="0"/>
              <a:t>, doctoral dissertation)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3162300"/>
            <a:ext cx="2514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5029200"/>
            <a:ext cx="2438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24600" y="4191000"/>
            <a:ext cx="0" cy="952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24600" y="3238500"/>
            <a:ext cx="0" cy="952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4191000"/>
            <a:ext cx="137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18446" y="44825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>
                <a:sym typeface="Symbol"/>
              </a:rPr>
              <a:t>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18446" y="366344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>
                <a:sym typeface="Symbol"/>
              </a:rPr>
              <a:t>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18727"/>
            <a:ext cx="20955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27027" y="6504801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Awarded the Nobel Prize in Physics in 1963, shared with J. Hans D. Jensen and Eugene Paul Wigner.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970117"/>
              </p:ext>
            </p:extLst>
          </p:nvPr>
        </p:nvGraphicFramePr>
        <p:xfrm>
          <a:off x="8001001" y="4004199"/>
          <a:ext cx="176953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5" imgW="749160" imgH="228600" progId="Equation.3">
                  <p:embed/>
                </p:oleObj>
              </mc:Choice>
              <mc:Fallback>
                <p:oleObj name="Equation" r:id="rId5" imgW="74916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4004199"/>
                        <a:ext cx="1769531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6200" y="5867400"/>
            <a:ext cx="1371600" cy="914400"/>
            <a:chOff x="2640" y="624"/>
            <a:chExt cx="3024" cy="2544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35" y="2544"/>
              <a:ext cx="277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2784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8" descr="ose (4x6) trans_no_tx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40" y="624"/>
              <a:ext cx="3003" cy="230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248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9468</TotalTime>
  <Words>393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Aharoni</vt:lpstr>
      <vt:lpstr>Arial</vt:lpstr>
      <vt:lpstr>Book Antiqua</vt:lpstr>
      <vt:lpstr>Calibri</vt:lpstr>
      <vt:lpstr>Cambria Math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What is Nonlinear Optics?</vt:lpstr>
      <vt:lpstr>PowerPoint Presentation</vt:lpstr>
      <vt:lpstr>1961:  Second Harmonic Generation</vt:lpstr>
      <vt:lpstr>PowerPoint Presentation</vt:lpstr>
      <vt:lpstr>1961: two-photon absorption</vt:lpstr>
      <vt:lpstr>PowerPoint Presentation</vt:lpstr>
      <vt:lpstr>Theoretical Foundations</vt:lpstr>
      <vt:lpstr>Theoretical Foundations</vt:lpstr>
      <vt:lpstr>PowerPoint Presentation</vt:lpstr>
      <vt:lpstr>PowerPoint Presentation</vt:lpstr>
      <vt:lpstr>Other Historical Perspectives (19th Century)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Mansoor</dc:creator>
  <cp:lastModifiedBy>Mansoor Sheik-Bahae</cp:lastModifiedBy>
  <cp:revision>54</cp:revision>
  <dcterms:created xsi:type="dcterms:W3CDTF">2011-08-22T20:40:42Z</dcterms:created>
  <dcterms:modified xsi:type="dcterms:W3CDTF">2022-01-09T19:46:32Z</dcterms:modified>
</cp:coreProperties>
</file>